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1522075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52" y="-96"/>
      </p:cViewPr>
      <p:guideLst>
        <p:guide orient="horz" pos="2160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64156" y="2130426"/>
            <a:ext cx="9793764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728311" y="3886200"/>
            <a:ext cx="806545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C554-CE40-4780-9E2E-8356FC4C7357}" type="datetimeFigureOut">
              <a:rPr lang="th-TH" smtClean="0"/>
              <a:t>06/11/61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196DA-42F0-4742-B2B4-47690F999D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155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C554-CE40-4780-9E2E-8356FC4C7357}" type="datetimeFigureOut">
              <a:rPr lang="th-TH" smtClean="0"/>
              <a:t>06/11/61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196DA-42F0-4742-B2B4-47690F999D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3605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10525896" y="274639"/>
            <a:ext cx="3266589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726131" y="274639"/>
            <a:ext cx="960773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C554-CE40-4780-9E2E-8356FC4C7357}" type="datetimeFigureOut">
              <a:rPr lang="th-TH" smtClean="0"/>
              <a:t>06/11/61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196DA-42F0-4742-B2B4-47690F999D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883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C554-CE40-4780-9E2E-8356FC4C7357}" type="datetimeFigureOut">
              <a:rPr lang="th-TH" smtClean="0"/>
              <a:t>06/11/61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196DA-42F0-4742-B2B4-47690F999D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064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0164" y="4406901"/>
            <a:ext cx="979376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10164" y="2906713"/>
            <a:ext cx="979376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C554-CE40-4780-9E2E-8356FC4C7357}" type="datetimeFigureOut">
              <a:rPr lang="th-TH" smtClean="0"/>
              <a:t>06/11/61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196DA-42F0-4742-B2B4-47690F999D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331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726132" y="1600201"/>
            <a:ext cx="643715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7355326" y="1600201"/>
            <a:ext cx="643715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C554-CE40-4780-9E2E-8356FC4C7357}" type="datetimeFigureOut">
              <a:rPr lang="th-TH" smtClean="0"/>
              <a:t>06/11/61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196DA-42F0-4742-B2B4-47690F999D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094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6104" y="274638"/>
            <a:ext cx="1036986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76104" y="1535113"/>
            <a:ext cx="5090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76104" y="2174875"/>
            <a:ext cx="5090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853055" y="1535113"/>
            <a:ext cx="5092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853055" y="2174875"/>
            <a:ext cx="5092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C554-CE40-4780-9E2E-8356FC4C7357}" type="datetimeFigureOut">
              <a:rPr lang="th-TH" smtClean="0"/>
              <a:t>06/11/61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196DA-42F0-4742-B2B4-47690F999D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285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C554-CE40-4780-9E2E-8356FC4C7357}" type="datetimeFigureOut">
              <a:rPr lang="th-TH" smtClean="0"/>
              <a:t>06/11/61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196DA-42F0-4742-B2B4-47690F999D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679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C554-CE40-4780-9E2E-8356FC4C7357}" type="datetimeFigureOut">
              <a:rPr lang="th-TH" smtClean="0"/>
              <a:t>06/11/61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196DA-42F0-4742-B2B4-47690F999D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564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6105" y="273050"/>
            <a:ext cx="379068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04811" y="273051"/>
            <a:ext cx="644116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576105" y="1435101"/>
            <a:ext cx="379068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C554-CE40-4780-9E2E-8356FC4C7357}" type="datetimeFigureOut">
              <a:rPr lang="th-TH" smtClean="0"/>
              <a:t>06/11/61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196DA-42F0-4742-B2B4-47690F999D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044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58407" y="4800600"/>
            <a:ext cx="691324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258407" y="612775"/>
            <a:ext cx="69132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2258407" y="5367338"/>
            <a:ext cx="69132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C554-CE40-4780-9E2E-8356FC4C7357}" type="datetimeFigureOut">
              <a:rPr lang="th-TH" smtClean="0"/>
              <a:t>06/11/61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196DA-42F0-4742-B2B4-47690F999D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172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576104" y="274638"/>
            <a:ext cx="103698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76104" y="1600201"/>
            <a:ext cx="103698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576104" y="6356351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5C554-CE40-4780-9E2E-8356FC4C7357}" type="datetimeFigureOut">
              <a:rPr lang="th-TH" smtClean="0"/>
              <a:t>06/11/61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936709" y="6356351"/>
            <a:ext cx="36486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257487" y="6356351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196DA-42F0-4742-B2B4-47690F999D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717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D:\&#3610;&#3657;&#3634;&#3609;&#3588;&#3629;&#3649;&#3621;&#3609;\&#3624;&#3636;&#3621;&#3611;&#3632;\&#3648;&#3614;&#3621;&#3591;%20&#3613;&#3609;&#3648;&#3607;&#3621;&#3591;&#3617;&#3634;%20&#3648;&#3607;&#3621;&#3591;&#3617;&#3634;%20&#3648;&#3607;&#3621;&#3591;&#3617;&#3634;%20&#3594;&#3656;&#3634;%20&#3594;&#3656;&#3634;%20&#3594;&#3656;&#3634;%20%20%5b&#3649;&#3617;&#3591;&#3592;&#3637;&#3609;&#3641;&#3609;%5d%20&#3614;&#3619;&#3657;&#3629;&#3617;&#3607;&#3656;&#3634;&#3648;&#3605;&#3657;&#3609;%20&#3648;&#3614;&#3621;&#3591;&#3651;&#3609;&#3605;&#3635;&#3609;&#3634;&#3609;&#3607;&#3637;&#3656;&#3627;&#3621;&#3634;&#3618;&#3588;&#3609;&#3619;&#3641;&#3657;&#3592;&#3633;&#3585;.mp4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D:\&#3610;&#3657;&#3634;&#3609;&#3588;&#3629;&#3649;&#3621;&#3609;\&#3624;&#3636;&#3621;&#3611;&#3632;\&#3604;&#3633;&#3591;&#3604;&#3629;&#3585;&#3652;&#3617;&#3657;&#3610;&#3634;&#3609;.mp4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D:\&#3610;&#3657;&#3634;&#3609;&#3588;&#3629;&#3649;&#3621;&#3609;\&#3624;&#3636;&#3621;&#3611;&#3632;\&#3629;&#3592;&#3607;.&#3605;&#3633;&#3623;&#3629;&#3618;&#3656;&#3634;&#3591;&#3617;&#3617;&#3600;.&#3604;&#3609;&#3605;&#3619;&#3637;-&#3609;&#3634;&#3599;&#3624;&#3636;&#3621;&#3611;&#3660;&#3611;.4.pdf" TargetMode="External"/><Relationship Id="rId4" Type="http://schemas.openxmlformats.org/officeDocument/2006/relationships/hyperlink" Target="file:///D:\&#3610;&#3657;&#3634;&#3609;&#3588;&#3629;&#3649;&#3621;&#3609;\&#3624;&#3636;&#3621;&#3611;&#3632;\&#3648;&#3614;&#3621;&#3591;&#3591;&#3634;&#3617;&#3649;&#3626;&#3591;&#3648;&#3604;&#3639;&#3629;&#3609;%20&#3648;&#3614;&#3621;&#3591;&#3592;&#3633;&#3591;&#3627;&#3623;&#3632;&#3648;&#3619;&#3655;&#3623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3101" y="620688"/>
            <a:ext cx="764636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38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cs typeface="+mj-cs"/>
              </a:rPr>
              <a:t>บทที่ ๑</a:t>
            </a:r>
            <a:r>
              <a:rPr lang="en-US" sz="138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cs typeface="+mj-cs"/>
              </a:rPr>
              <a:t> </a:t>
            </a:r>
            <a:endParaRPr lang="th-TH" sz="13800" b="1" dirty="0" smtClean="0">
              <a:ln>
                <a:solidFill>
                  <a:srgbClr val="002060"/>
                </a:solidFill>
              </a:ln>
              <a:solidFill>
                <a:schemeClr val="bg1"/>
              </a:solidFill>
              <a:cs typeface="+mj-cs"/>
            </a:endParaRPr>
          </a:p>
          <a:p>
            <a:pPr algn="ctr"/>
            <a:r>
              <a:rPr lang="th-TH" sz="138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cs typeface="+mj-cs"/>
              </a:rPr>
              <a:t>ดนตรีน่ารู้</a:t>
            </a:r>
            <a:endParaRPr lang="th-TH" sz="13800" b="1" dirty="0">
              <a:ln>
                <a:solidFill>
                  <a:srgbClr val="002060"/>
                </a:solidFill>
              </a:ln>
              <a:solidFill>
                <a:schemeClr val="bg1"/>
              </a:solidFill>
              <a:cs typeface="+mj-cs"/>
            </a:endParaRPr>
          </a:p>
        </p:txBody>
      </p:sp>
      <p:sp>
        <p:nvSpPr>
          <p:cNvPr id="5" name="TextBox 4">
            <a:hlinkClick r:id="rId3" action="ppaction://hlinkfile"/>
          </p:cNvPr>
          <p:cNvSpPr txBox="1"/>
          <p:nvPr/>
        </p:nvSpPr>
        <p:spPr>
          <a:xfrm>
            <a:off x="6769149" y="5256805"/>
            <a:ext cx="2448272" cy="70788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cs typeface="+mj-cs"/>
              </a:rPr>
              <a:t>เพลงแมงอีนูน</a:t>
            </a:r>
            <a:endParaRPr lang="th-TH" sz="4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2967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6541" y="548680"/>
            <a:ext cx="8856984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cs typeface="+mj-cs"/>
              </a:rPr>
              <a:t>การฟ</a:t>
            </a:r>
            <a:r>
              <a:rPr lang="th-TH" sz="4400" b="1" dirty="0">
                <a:cs typeface="+mj-cs"/>
              </a:rPr>
              <a:t>ั</a:t>
            </a:r>
            <a:r>
              <a:rPr lang="th-TH" sz="4400" b="1" dirty="0" smtClean="0">
                <a:cs typeface="+mj-cs"/>
              </a:rPr>
              <a:t>งเพลง การขับร</a:t>
            </a:r>
            <a:r>
              <a:rPr lang="th-TH" sz="4400" b="1" dirty="0">
                <a:cs typeface="+mj-cs"/>
              </a:rPr>
              <a:t>้</a:t>
            </a:r>
            <a:r>
              <a:rPr lang="th-TH" sz="4400" b="1" dirty="0" smtClean="0">
                <a:cs typeface="+mj-cs"/>
              </a:rPr>
              <a:t>องเพลงให</a:t>
            </a:r>
            <a:r>
              <a:rPr lang="th-TH" sz="4400" b="1" dirty="0">
                <a:cs typeface="+mj-cs"/>
              </a:rPr>
              <a:t>้</a:t>
            </a:r>
            <a:r>
              <a:rPr lang="th-TH" sz="4400" b="1" dirty="0" smtClean="0">
                <a:cs typeface="+mj-cs"/>
              </a:rPr>
              <a:t>เกิดประโยชน์ และการรับรู้ถึงความไพเราะของเพลงนั้น ควรมีหลักการฟ</a:t>
            </a:r>
            <a:r>
              <a:rPr lang="th-TH" sz="4400" b="1" dirty="0">
                <a:cs typeface="+mj-cs"/>
              </a:rPr>
              <a:t>ั</a:t>
            </a:r>
            <a:r>
              <a:rPr lang="th-TH" sz="4400" b="1" dirty="0" smtClean="0">
                <a:cs typeface="+mj-cs"/>
              </a:rPr>
              <a:t>งและขับร</a:t>
            </a:r>
            <a:r>
              <a:rPr lang="th-TH" sz="4400" b="1" dirty="0">
                <a:cs typeface="+mj-cs"/>
              </a:rPr>
              <a:t>้</a:t>
            </a:r>
            <a:r>
              <a:rPr lang="th-TH" sz="4400" b="1" dirty="0" smtClean="0">
                <a:cs typeface="+mj-cs"/>
              </a:rPr>
              <a:t>องที่ดี รวมถึงเข้าใจองค</a:t>
            </a:r>
            <a:r>
              <a:rPr lang="th-TH" sz="4400" b="1" dirty="0">
                <a:cs typeface="+mj-cs"/>
              </a:rPr>
              <a:t>์</a:t>
            </a:r>
            <a:r>
              <a:rPr lang="th-TH" sz="4400" b="1" dirty="0" smtClean="0">
                <a:cs typeface="+mj-cs"/>
              </a:rPr>
              <a:t>ประกอบทางดนตรีด</a:t>
            </a:r>
            <a:r>
              <a:rPr lang="th-TH" sz="4400" b="1" dirty="0">
                <a:cs typeface="+mj-cs"/>
              </a:rPr>
              <a:t>้</a:t>
            </a:r>
            <a:r>
              <a:rPr lang="th-TH" sz="4400" b="1" dirty="0" smtClean="0">
                <a:cs typeface="+mj-cs"/>
              </a:rPr>
              <a:t>วย</a:t>
            </a:r>
            <a:endParaRPr lang="th-TH" sz="4400" b="1" dirty="0">
              <a:cs typeface="+mj-cs"/>
            </a:endParaRPr>
          </a:p>
        </p:txBody>
      </p:sp>
      <p:sp>
        <p:nvSpPr>
          <p:cNvPr id="3" name="สี่เหลี่ยมผืนผ้ามุมมน 2">
            <a:hlinkClick r:id="rId3" action="ppaction://hlinksldjump"/>
          </p:cNvPr>
          <p:cNvSpPr/>
          <p:nvPr/>
        </p:nvSpPr>
        <p:spPr>
          <a:xfrm>
            <a:off x="1440557" y="3140968"/>
            <a:ext cx="5328592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cs typeface="+mj-cs"/>
              </a:rPr>
              <a:t>โครงสร้างของบทเพลง</a:t>
            </a:r>
            <a:endParaRPr lang="th-TH" sz="4400" b="1" dirty="0">
              <a:cs typeface="+mj-cs"/>
            </a:endParaRPr>
          </a:p>
        </p:txBody>
      </p:sp>
      <p:sp>
        <p:nvSpPr>
          <p:cNvPr id="6" name="สี่เหลี่ยมผืนผ้ามุมมน 5">
            <a:hlinkClick r:id="rId4" action="ppaction://hlinksldjump"/>
          </p:cNvPr>
          <p:cNvSpPr/>
          <p:nvPr/>
        </p:nvSpPr>
        <p:spPr>
          <a:xfrm>
            <a:off x="1440557" y="4077072"/>
            <a:ext cx="5328592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cs typeface="+mj-cs"/>
              </a:rPr>
              <a:t>รูปแบบจังหวะ</a:t>
            </a:r>
            <a:endParaRPr lang="th-TH" sz="4400" b="1" dirty="0">
              <a:cs typeface="+mj-cs"/>
            </a:endParaRPr>
          </a:p>
        </p:txBody>
      </p:sp>
      <p:pic>
        <p:nvPicPr>
          <p:cNvPr id="8" name="รูปภาพ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902" y="2084518"/>
            <a:ext cx="5444173" cy="4705187"/>
          </a:xfrm>
          <a:prstGeom prst="rect">
            <a:avLst/>
          </a:prstGeom>
        </p:spPr>
      </p:pic>
      <p:sp>
        <p:nvSpPr>
          <p:cNvPr id="7" name="สี่เหลี่ยมผืนผ้ามุมมน 6"/>
          <p:cNvSpPr/>
          <p:nvPr/>
        </p:nvSpPr>
        <p:spPr>
          <a:xfrm>
            <a:off x="1443150" y="5013176"/>
            <a:ext cx="5328592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cs typeface="+mj-cs"/>
              </a:rPr>
              <a:t>รูปแบบทำนอง</a:t>
            </a:r>
            <a:endParaRPr lang="th-TH" sz="4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4861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7381" y="1625103"/>
            <a:ext cx="8496944" cy="3477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th-TH" sz="4400" b="1" dirty="0" smtClean="0">
              <a:cs typeface="+mj-cs"/>
            </a:endParaRPr>
          </a:p>
          <a:p>
            <a:r>
              <a:rPr lang="th-TH" sz="4400" b="1" dirty="0" smtClean="0">
                <a:cs typeface="+mj-cs"/>
              </a:rPr>
              <a:t>โครงสร้างของบทเพลงมีองค</a:t>
            </a:r>
            <a:r>
              <a:rPr lang="th-TH" sz="4400" b="1" dirty="0">
                <a:cs typeface="+mj-cs"/>
              </a:rPr>
              <a:t>์</a:t>
            </a:r>
            <a:r>
              <a:rPr lang="th-TH" sz="4400" b="1" dirty="0" smtClean="0">
                <a:cs typeface="+mj-cs"/>
              </a:rPr>
              <a:t>ประกอบหลายอย</a:t>
            </a:r>
            <a:r>
              <a:rPr lang="th-TH" sz="4400" b="1" dirty="0">
                <a:cs typeface="+mj-cs"/>
              </a:rPr>
              <a:t>่</a:t>
            </a:r>
            <a:r>
              <a:rPr lang="th-TH" sz="4400" b="1" dirty="0" smtClean="0">
                <a:cs typeface="+mj-cs"/>
              </a:rPr>
              <a:t>าง และประโยคเพลงเป</a:t>
            </a:r>
            <a:r>
              <a:rPr lang="th-TH" sz="4400" b="1" dirty="0">
                <a:cs typeface="+mj-cs"/>
              </a:rPr>
              <a:t>็</a:t>
            </a:r>
            <a:r>
              <a:rPr lang="th-TH" sz="4400" b="1" dirty="0" smtClean="0">
                <a:cs typeface="+mj-cs"/>
              </a:rPr>
              <a:t>นโครงสร้างของ เพลงอย่างหนึ่ง </a:t>
            </a:r>
            <a:br>
              <a:rPr lang="th-TH" sz="4400" b="1" dirty="0" smtClean="0">
                <a:cs typeface="+mj-cs"/>
              </a:rPr>
            </a:br>
            <a:r>
              <a:rPr lang="th-TH" sz="4400" b="1" dirty="0" smtClean="0">
                <a:solidFill>
                  <a:srgbClr val="FF0000"/>
                </a:solidFill>
                <a:cs typeface="+mj-cs"/>
              </a:rPr>
              <a:t>ประโยคเพลง </a:t>
            </a:r>
            <a:r>
              <a:rPr lang="th-TH" sz="4400" b="1" dirty="0" smtClean="0">
                <a:cs typeface="+mj-cs"/>
              </a:rPr>
              <a:t>หมายถึง เนื้อเพลง กลุ่มหนึ่ง</a:t>
            </a:r>
          </a:p>
          <a:p>
            <a:endParaRPr lang="th-TH" sz="4400" b="1" dirty="0">
              <a:cs typeface="+mj-cs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031504" y="692696"/>
            <a:ext cx="5495095" cy="9361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5400" b="1" dirty="0" smtClean="0">
                <a:cs typeface="+mj-cs"/>
              </a:rPr>
              <a:t>โครงสร้างของบทเพลง</a:t>
            </a:r>
            <a:endParaRPr lang="th-TH" sz="5400" b="1" dirty="0">
              <a:cs typeface="+mj-cs"/>
            </a:endParaRPr>
          </a:p>
        </p:txBody>
      </p:sp>
      <p:sp>
        <p:nvSpPr>
          <p:cNvPr id="6" name="ลูกศรขวา 5">
            <a:hlinkClick r:id="rId3" action="ppaction://hlinksldjump"/>
          </p:cNvPr>
          <p:cNvSpPr/>
          <p:nvPr/>
        </p:nvSpPr>
        <p:spPr>
          <a:xfrm>
            <a:off x="10080197" y="5805264"/>
            <a:ext cx="936104" cy="57606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25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7951" y="1772816"/>
            <a:ext cx="9001000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th-TH" sz="4400" b="1" dirty="0" smtClean="0">
                <a:cs typeface="+mj-cs"/>
              </a:rPr>
              <a:t>๑. เพลงจังหวะช</a:t>
            </a:r>
            <a:r>
              <a:rPr lang="th-TH" sz="4400" b="1" dirty="0">
                <a:cs typeface="+mj-cs"/>
              </a:rPr>
              <a:t>้</a:t>
            </a:r>
            <a:r>
              <a:rPr lang="th-TH" sz="4400" b="1" dirty="0" smtClean="0">
                <a:cs typeface="+mj-cs"/>
              </a:rPr>
              <a:t>า </a:t>
            </a:r>
            <a:r>
              <a:rPr lang="th-TH" sz="4400" dirty="0" smtClean="0">
                <a:cs typeface="+mj-cs"/>
              </a:rPr>
              <a:t>เป็นเพลงที่ให้อารมณ</a:t>
            </a:r>
            <a:r>
              <a:rPr lang="th-TH" sz="4400" dirty="0">
                <a:cs typeface="+mj-cs"/>
              </a:rPr>
              <a:t>์</a:t>
            </a:r>
            <a:r>
              <a:rPr lang="th-TH" sz="4400" dirty="0" smtClean="0">
                <a:cs typeface="+mj-cs"/>
              </a:rPr>
              <a:t>เศร</a:t>
            </a:r>
            <a:r>
              <a:rPr lang="th-TH" sz="4400" dirty="0">
                <a:cs typeface="+mj-cs"/>
              </a:rPr>
              <a:t>้</a:t>
            </a:r>
            <a:r>
              <a:rPr lang="th-TH" sz="4400" dirty="0" smtClean="0">
                <a:cs typeface="+mj-cs"/>
              </a:rPr>
              <a:t>า เหงา หรือต้องการให</a:t>
            </a:r>
            <a:r>
              <a:rPr lang="th-TH" sz="4400" dirty="0">
                <a:cs typeface="+mj-cs"/>
              </a:rPr>
              <a:t>้</a:t>
            </a:r>
            <a:r>
              <a:rPr lang="th-TH" sz="4400" dirty="0" smtClean="0">
                <a:cs typeface="+mj-cs"/>
              </a:rPr>
              <a:t>เกิด อารมณ</a:t>
            </a:r>
            <a:r>
              <a:rPr lang="th-TH" sz="4400" dirty="0">
                <a:cs typeface="+mj-cs"/>
              </a:rPr>
              <a:t>์</a:t>
            </a:r>
            <a:r>
              <a:rPr lang="th-TH" sz="4400" dirty="0" smtClean="0">
                <a:cs typeface="+mj-cs"/>
              </a:rPr>
              <a:t>เคลิบเคลิ้ม เช</a:t>
            </a:r>
            <a:r>
              <a:rPr lang="th-TH" sz="4400" dirty="0">
                <a:cs typeface="+mj-cs"/>
              </a:rPr>
              <a:t>่</a:t>
            </a:r>
            <a:r>
              <a:rPr lang="th-TH" sz="4400" dirty="0" smtClean="0">
                <a:cs typeface="+mj-cs"/>
              </a:rPr>
              <a:t>น เพลงกล่อมเด็ก</a:t>
            </a:r>
            <a:endParaRPr lang="th-TH" sz="4400" b="1" dirty="0">
              <a:cs typeface="+mj-cs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407357" y="528907"/>
            <a:ext cx="5400600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5400" b="1" dirty="0" smtClean="0">
                <a:cs typeface="+mj-cs"/>
              </a:rPr>
              <a:t>รูปแบบจังหวะ</a:t>
            </a:r>
            <a:endParaRPr lang="th-TH" sz="5400" b="1" dirty="0"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18373" y="3501008"/>
            <a:ext cx="8979168" cy="21236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th-TH" sz="4400" b="1" dirty="0" smtClean="0">
                <a:cs typeface="+mj-cs"/>
              </a:rPr>
              <a:t>๒. เพลงจังหวะเร็ว </a:t>
            </a:r>
            <a:r>
              <a:rPr lang="th-TH" sz="4400" dirty="0" smtClean="0">
                <a:cs typeface="+mj-cs"/>
              </a:rPr>
              <a:t>เพลงที่มีจังหวะเร็ว ส่วนมากมักจะเน</a:t>
            </a:r>
            <a:r>
              <a:rPr lang="th-TH" sz="4400" dirty="0">
                <a:cs typeface="+mj-cs"/>
              </a:rPr>
              <a:t>้</a:t>
            </a:r>
            <a:r>
              <a:rPr lang="th-TH" sz="4400" dirty="0" smtClean="0">
                <a:cs typeface="+mj-cs"/>
              </a:rPr>
              <a:t>นให</a:t>
            </a:r>
            <a:r>
              <a:rPr lang="th-TH" sz="4400" dirty="0">
                <a:cs typeface="+mj-cs"/>
              </a:rPr>
              <a:t>้</a:t>
            </a:r>
            <a:r>
              <a:rPr lang="th-TH" sz="4400" dirty="0" smtClean="0">
                <a:cs typeface="+mj-cs"/>
              </a:rPr>
              <a:t>ผู้ฟ</a:t>
            </a:r>
            <a:r>
              <a:rPr lang="th-TH" sz="4400" dirty="0">
                <a:cs typeface="+mj-cs"/>
              </a:rPr>
              <a:t>ั</a:t>
            </a:r>
            <a:r>
              <a:rPr lang="th-TH" sz="4400" dirty="0" smtClean="0">
                <a:cs typeface="+mj-cs"/>
              </a:rPr>
              <a:t>งหรือผู</a:t>
            </a:r>
            <a:r>
              <a:rPr lang="th-TH" sz="4400" dirty="0">
                <a:cs typeface="+mj-cs"/>
              </a:rPr>
              <a:t>้</a:t>
            </a:r>
            <a:r>
              <a:rPr lang="th-TH" sz="4400" dirty="0" smtClean="0">
                <a:cs typeface="+mj-cs"/>
              </a:rPr>
              <a:t>ขับร</a:t>
            </a:r>
            <a:r>
              <a:rPr lang="th-TH" sz="4400" dirty="0">
                <a:cs typeface="+mj-cs"/>
              </a:rPr>
              <a:t>้</a:t>
            </a:r>
            <a:r>
              <a:rPr lang="th-TH" sz="4400" dirty="0" smtClean="0">
                <a:cs typeface="+mj-cs"/>
              </a:rPr>
              <a:t>อง เกิดอารมณ</a:t>
            </a:r>
            <a:r>
              <a:rPr lang="th-TH" sz="4400" dirty="0">
                <a:cs typeface="+mj-cs"/>
              </a:rPr>
              <a:t>์</a:t>
            </a:r>
            <a:r>
              <a:rPr lang="th-TH" sz="4400" dirty="0" smtClean="0">
                <a:cs typeface="+mj-cs"/>
              </a:rPr>
              <a:t>สนุกสนาน เพลิดเพลิน ฮึกเหิม หรือกระฉับกระเฉง เช</a:t>
            </a:r>
            <a:r>
              <a:rPr lang="th-TH" sz="4400" dirty="0">
                <a:cs typeface="+mj-cs"/>
              </a:rPr>
              <a:t>่</a:t>
            </a:r>
            <a:r>
              <a:rPr lang="th-TH" sz="4400" dirty="0" smtClean="0">
                <a:cs typeface="+mj-cs"/>
              </a:rPr>
              <a:t>น เพลงงามแสงเดือน</a:t>
            </a:r>
            <a:endParaRPr lang="th-TH" sz="4400" dirty="0">
              <a:cs typeface="+mj-cs"/>
            </a:endParaRPr>
          </a:p>
        </p:txBody>
      </p:sp>
      <p:sp>
        <p:nvSpPr>
          <p:cNvPr id="7" name="ลูกศรซ้าย 6">
            <a:hlinkClick r:id="rId3" action="ppaction://hlinkfile"/>
          </p:cNvPr>
          <p:cNvSpPr/>
          <p:nvPr/>
        </p:nvSpPr>
        <p:spPr>
          <a:xfrm>
            <a:off x="7597241" y="5548552"/>
            <a:ext cx="1224136" cy="90872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ช้า</a:t>
            </a:r>
            <a:endParaRPr lang="th-TH" b="1" dirty="0">
              <a:cs typeface="+mj-cs"/>
            </a:endParaRPr>
          </a:p>
        </p:txBody>
      </p:sp>
      <p:sp>
        <p:nvSpPr>
          <p:cNvPr id="8" name="ลูกศรขวา 7">
            <a:hlinkClick r:id="rId4" action="ppaction://hlinkfile"/>
          </p:cNvPr>
          <p:cNvSpPr/>
          <p:nvPr/>
        </p:nvSpPr>
        <p:spPr>
          <a:xfrm>
            <a:off x="9361437" y="5570864"/>
            <a:ext cx="1152128" cy="86409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เร็ว</a:t>
            </a:r>
            <a:endParaRPr lang="th-TH" b="1" dirty="0">
              <a:cs typeface="+mj-cs"/>
            </a:endParaRPr>
          </a:p>
        </p:txBody>
      </p:sp>
      <p:sp>
        <p:nvSpPr>
          <p:cNvPr id="9" name="แผนผังลำดับงาน: ตัวเชื่อมต่อ 8">
            <a:hlinkClick r:id="rId5" action="ppaction://hlinkfile"/>
          </p:cNvPr>
          <p:cNvSpPr/>
          <p:nvPr/>
        </p:nvSpPr>
        <p:spPr>
          <a:xfrm>
            <a:off x="10297541" y="5005434"/>
            <a:ext cx="504056" cy="50405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148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128</Words>
  <Application>Microsoft Office PowerPoint</Application>
  <PresentationFormat>กำหนดเอง</PresentationFormat>
  <Paragraphs>15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8.1</dc:creator>
  <cp:lastModifiedBy>Windows 8.1</cp:lastModifiedBy>
  <cp:revision>5</cp:revision>
  <dcterms:created xsi:type="dcterms:W3CDTF">2018-11-06T13:19:27Z</dcterms:created>
  <dcterms:modified xsi:type="dcterms:W3CDTF">2018-11-06T14:28:32Z</dcterms:modified>
</cp:coreProperties>
</file>